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94" r:id="rId2"/>
    <p:sldId id="295" r:id="rId3"/>
    <p:sldId id="328" r:id="rId4"/>
    <p:sldId id="324" r:id="rId5"/>
    <p:sldId id="304" r:id="rId6"/>
    <p:sldId id="308" r:id="rId7"/>
    <p:sldId id="309" r:id="rId8"/>
    <p:sldId id="329" r:id="rId9"/>
    <p:sldId id="311" r:id="rId10"/>
    <p:sldId id="316" r:id="rId11"/>
    <p:sldId id="310" r:id="rId12"/>
    <p:sldId id="317" r:id="rId13"/>
    <p:sldId id="322" r:id="rId14"/>
    <p:sldId id="320" r:id="rId15"/>
    <p:sldId id="321" r:id="rId16"/>
    <p:sldId id="326" r:id="rId17"/>
    <p:sldId id="323" r:id="rId18"/>
    <p:sldId id="331" r:id="rId19"/>
    <p:sldId id="330" r:id="rId20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맑은 고딕" panose="020B0503020000020004" pitchFamily="50" charset="-127"/>
      <p:regular r:id="rId26"/>
      <p:bold r:id="rId27"/>
    </p:embeddedFont>
    <p:embeddedFont>
      <p:font typeface="배달의민족 주아" panose="0202060302010102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2A1568D-D693-45BF-8CAA-4656C853AA55}">
          <p14:sldIdLst>
            <p14:sldId id="294"/>
            <p14:sldId id="295"/>
            <p14:sldId id="328"/>
            <p14:sldId id="324"/>
            <p14:sldId id="304"/>
            <p14:sldId id="308"/>
            <p14:sldId id="309"/>
            <p14:sldId id="329"/>
            <p14:sldId id="311"/>
            <p14:sldId id="316"/>
            <p14:sldId id="310"/>
            <p14:sldId id="317"/>
            <p14:sldId id="322"/>
            <p14:sldId id="320"/>
            <p14:sldId id="321"/>
            <p14:sldId id="326"/>
            <p14:sldId id="323"/>
            <p14:sldId id="331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" initials="J" lastIdx="48" clrIdx="0">
    <p:extLst>
      <p:ext uri="{19B8F6BF-5375-455C-9EA6-DF929625EA0E}">
        <p15:presenceInfo xmlns:p15="http://schemas.microsoft.com/office/powerpoint/2012/main" userId="96678518de179b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535353"/>
    <a:srgbClr val="343434"/>
    <a:srgbClr val="212121"/>
    <a:srgbClr val="F6F6F6"/>
    <a:srgbClr val="141414"/>
    <a:srgbClr val="4F8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0" autoAdjust="0"/>
    <p:restoredTop sz="89461" autoAdjust="0"/>
  </p:normalViewPr>
  <p:slideViewPr>
    <p:cSldViewPr>
      <p:cViewPr varScale="1">
        <p:scale>
          <a:sx n="102" d="100"/>
          <a:sy n="102" d="100"/>
        </p:scale>
        <p:origin x="148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06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BE92C-226B-4584-8599-DBCDD753218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7F957-B6BE-4959-AA38-815D1BA6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9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5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 문과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향기 발표를 맡은 강주영입니다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ko-KR" altLang="en-US" sz="1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r>
              <a:rPr lang="ko-KR" altLang="en-US" sz="1200" kern="1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라는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주제로 프로젝트를 진행하였습니다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40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366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46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카페를 통해 지역간 불균형 정도를 확인 가능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수의 불균형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… 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en-US" altLang="ko-KR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G3 -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 수의 차이 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=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돈 많은 지역 카페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문화공간으로서 카페 역할 확장  </a:t>
            </a:r>
            <a:b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-&gt; 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 별</a:t>
            </a: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카페현황의 차이</a:t>
            </a:r>
            <a:b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-&gt;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자치구 간 </a:t>
            </a:r>
            <a:r>
              <a:rPr lang="ko-KR" altLang="en-US" spc="-65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불균형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 존재함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 -&gt;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endParaRPr lang="en-US" altLang="ko-KR" sz="12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marR="0" indent="-2870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358775" algn="l"/>
              </a:tabLst>
              <a:defRPr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균형 잡힌 발전을 보는 요소로 볼 수 있음</a:t>
            </a: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sz="12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sz="12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38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고가의 커피는 동북 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구보다는 강남 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 입점하는 것이 유리함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b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저가의 커피는 버스정류장이 위치한 곳에 입점하는 것이 유리함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79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77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5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발표는 전반적인 프로젝트 개요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과정 및 분석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기대효과와 후기 순으로 진행하겠습니다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5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개요입니다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ko-KR" altLang="en-US" sz="18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r>
              <a:rPr lang="ko-KR" altLang="en-US" sz="1800" kern="1200" spc="15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이라는 </a:t>
            </a:r>
            <a:r>
              <a:rPr lang="ko-KR" altLang="ko-KR" sz="1800" kern="1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진행하였습니다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유현준 교수님의 신문 사설에서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서울은 돈 많으면 스타벅스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적으면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빽다방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부자와 가난한 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공간 있을 가능성 낮아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글을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빽다방과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저가형 카페와 스타벅스나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폴바셋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고가형 카페를 통해 지역 간 불균형이 존재하는지 확인해볼 수 있지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않을까라는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생각을 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/>
              <a:t>실제로 서울시 집값도 자치구 별로 격차가 컸으며</a:t>
            </a:r>
            <a:r>
              <a:rPr lang="en-US" altLang="ko-KR" dirty="0"/>
              <a:t>, </a:t>
            </a:r>
            <a:r>
              <a:rPr lang="ko-KR" altLang="en-US" dirty="0"/>
              <a:t>카페와 같은 생활편의시설로 지역 간 불균형을 판단할 수 있다는 연구를 보고 관련한 주제로 프로젝트를 진행하게 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6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데이터 범위를 서울시 중에서도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지역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불균형을 확실하게 보여줄 수 있는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자치구를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선정하기 위해 강남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송파가 속한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성북구가 속한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선정하였습니다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선정 배경은 기존의 스타벅스 효과의 서울시 공시지가에 대한 영향에 대한 연구에서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강남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강북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성북으로 선정해서 보았으며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구는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정부의 도시재생활성화계획 자치구에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해당하여 선정하게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76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데이터 수집 및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 과정입니다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아파트 매매가격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상권정보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유동인구 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지하철 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버스 정류장 정보를 수집하였으며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데이터를 통하여 각각 면적당 거래금액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카페와 지하철역 간의 거리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 반경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160M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버스정류ㅜ장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개수라는 파생변수를 생성하였습니다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각각의 데이터를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하기 위하여 전반적으로 이상치 및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제거하였으며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 별 평균치를 계산하였습니다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고가형 카페를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저가형 카페를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엔코딩함으로써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 고가에 해당하는 항목을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설정하였습니다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899920" lvl="4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저희는 앞서 말씀드린 데이터 </a:t>
            </a:r>
            <a:r>
              <a:rPr lang="en-US" altLang="ko-KR" dirty="0"/>
              <a:t>features</a:t>
            </a:r>
            <a:r>
              <a:rPr lang="ko-KR" altLang="en-US" dirty="0"/>
              <a:t>를 추출하여 위와 같은 데이터 모델을 만들었습니다</a:t>
            </a:r>
            <a:r>
              <a:rPr lang="en-US" altLang="ko-KR" dirty="0"/>
              <a:t>.</a:t>
            </a: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dirty="0"/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저희는 두 가지의 </a:t>
            </a:r>
            <a:r>
              <a:rPr lang="en-US" altLang="ko-KR" dirty="0"/>
              <a:t>target </a:t>
            </a:r>
            <a:r>
              <a:rPr lang="ko-KR" altLang="en-US" dirty="0"/>
              <a:t>변수를 설정하여 분석하였는데요</a:t>
            </a:r>
            <a:r>
              <a:rPr lang="en-US" altLang="ko-KR" dirty="0"/>
              <a:t>, </a:t>
            </a: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dirty="0"/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한번은 저가형 및 고가형 카페로</a:t>
            </a:r>
            <a:r>
              <a:rPr lang="en-US" altLang="ko-KR" dirty="0"/>
              <a:t>, </a:t>
            </a:r>
            <a:r>
              <a:rPr lang="ko-KR" altLang="en-US" dirty="0"/>
              <a:t>다른 한번은 구로 설정하여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feature</a:t>
            </a:r>
            <a:r>
              <a:rPr lang="ko-KR" altLang="en-US" dirty="0"/>
              <a:t>와 타겟 변수의 상관관계에 차이가 있는지 보고자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저희가 선정한 자치구 간 저가형 및 고가형 카페 분포를 보기 위하여 여러가지 형태의 그래프로 표현하였습니다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위에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서울시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랫쪽이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보라색에 가까울수록 카페 점포수가 많은 것을 의미합니다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고가형 카페의 경우에는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구가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구에 비해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 정도 많이 있어 차이가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메우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컸지만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저가형 카페의 개수는 두 지역 간 비슷한 수치를 보였습니다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 데이터를 기반으로 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word cloud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보시면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서울시 카페 중 역시 스타벅스가 제일 많으며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위치는 대부분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구에 위치해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있는 것을 발견할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79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8267" y="4447413"/>
            <a:ext cx="8627465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70000"/>
          </a:xfrm>
          <a:custGeom>
            <a:avLst/>
            <a:gdLst/>
            <a:ahLst/>
            <a:cxnLst/>
            <a:rect l="l" t="t" r="r" b="b"/>
            <a:pathLst>
              <a:path w="9144000" h="1270000">
                <a:moveTo>
                  <a:pt x="9144000" y="0"/>
                </a:moveTo>
                <a:lnTo>
                  <a:pt x="0" y="0"/>
                </a:lnTo>
                <a:lnTo>
                  <a:pt x="0" y="1269491"/>
                </a:lnTo>
                <a:lnTo>
                  <a:pt x="9144000" y="1269491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664" y="1982470"/>
            <a:ext cx="7362190" cy="357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id="{3A6E98D9-00CF-4571-AF04-34E27B47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19800" y="4904395"/>
            <a:ext cx="3124200" cy="85921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778125" algn="l"/>
                <a:tab pos="3125470" algn="l"/>
              </a:tabLst>
            </a:pPr>
            <a:r>
              <a:rPr 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5</a:t>
            </a:r>
            <a:r>
              <a:rPr lang="ko-KR" alt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조 문과의 향기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C1C2D84-BB25-448B-9AB9-A1766423DAB6}"/>
              </a:ext>
            </a:extLst>
          </p:cNvPr>
          <p:cNvSpPr txBox="1"/>
          <p:nvPr/>
        </p:nvSpPr>
        <p:spPr>
          <a:xfrm>
            <a:off x="2514600" y="1524000"/>
            <a:ext cx="6658429" cy="1243930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  <p:txBody>
          <a:bodyPr vert="horz" wrap="square" lIns="0" tIns="12700" rIns="0" bIns="0" rtlCol="0">
            <a:spAutoFit/>
          </a:bodyPr>
          <a:lstStyle/>
          <a:p>
            <a:pPr marL="71120">
              <a:tabLst>
                <a:tab pos="358775" algn="l"/>
              </a:tabLst>
            </a:pPr>
            <a:r>
              <a:rPr lang="ko-KR" altLang="en-US" sz="4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endParaRPr lang="en-US" altLang="ko-KR" sz="400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022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7092" t="23698" r="19216" b="3202"/>
          <a:stretch/>
        </p:blipFill>
        <p:spPr>
          <a:xfrm>
            <a:off x="889254" y="3925602"/>
            <a:ext cx="2670256" cy="23257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5527" t="22835" r="16419" b="4147"/>
          <a:stretch/>
        </p:blipFill>
        <p:spPr>
          <a:xfrm>
            <a:off x="792192" y="1527864"/>
            <a:ext cx="2904448" cy="24138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61372" y="5955505"/>
            <a:ext cx="1852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 _bus_~ - D4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 _bus_~ - G3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B25232-A096-41C3-9716-4A0461EC6584}"/>
              </a:ext>
            </a:extLst>
          </p:cNvPr>
          <p:cNvGrpSpPr/>
          <p:nvPr/>
        </p:nvGrpSpPr>
        <p:grpSpPr>
          <a:xfrm>
            <a:off x="1204266" y="1066800"/>
            <a:ext cx="7511894" cy="4666953"/>
            <a:chOff x="1204266" y="1066800"/>
            <a:chExt cx="7511894" cy="4666953"/>
          </a:xfrm>
        </p:grpSpPr>
        <p:sp>
          <p:nvSpPr>
            <p:cNvPr id="38" name="TextBox 37"/>
            <p:cNvSpPr txBox="1"/>
            <p:nvPr/>
          </p:nvSpPr>
          <p:spPr>
            <a:xfrm>
              <a:off x="1204266" y="1066800"/>
              <a:ext cx="3672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&lt;Kendall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상관계수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326DA7-BB6A-4758-ADAF-6098D8A28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7117" y="1973215"/>
              <a:ext cx="4324350" cy="150495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CFE9F8A-D0F6-43A1-B9E7-7462989F726D}"/>
                </a:ext>
              </a:extLst>
            </p:cNvPr>
            <p:cNvGrpSpPr/>
            <p:nvPr/>
          </p:nvGrpSpPr>
          <p:grpSpPr>
            <a:xfrm>
              <a:off x="4107117" y="1540774"/>
              <a:ext cx="4609043" cy="4192979"/>
              <a:chOff x="4107117" y="1540774"/>
              <a:chExt cx="4609043" cy="4192979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1E2BAFB-17B6-454E-B97B-680EB8A85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160" y="4427770"/>
                <a:ext cx="4268104" cy="130598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FFB6C5-96A5-4841-97C1-15B2A46B7FAD}"/>
                  </a:ext>
                </a:extLst>
              </p:cNvPr>
              <p:cNvSpPr txBox="1"/>
              <p:nvPr/>
            </p:nvSpPr>
            <p:spPr>
              <a:xfrm>
                <a:off x="4107117" y="154077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&lt;G3&gt;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62A21CC-5020-4A37-A940-94A46736BCF5}"/>
                  </a:ext>
                </a:extLst>
              </p:cNvPr>
              <p:cNvSpPr txBox="1"/>
              <p:nvPr/>
            </p:nvSpPr>
            <p:spPr>
              <a:xfrm>
                <a:off x="4144160" y="405843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&lt;D4&gt;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490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6" y="4953333"/>
            <a:ext cx="2719419" cy="146729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6" y="3118874"/>
            <a:ext cx="2719420" cy="147855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5" y="1295400"/>
            <a:ext cx="2719420" cy="150010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404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1412567" y="5556176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3638" y="5563317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88206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05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-5460" y="3670112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1389921" y="3666320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263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85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1527797" y="191464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92704" y="193210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882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61372" y="5955505"/>
            <a:ext cx="1852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D4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G3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98929" y="183214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2563" y="191464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52533" y="376236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7357" y="387039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0.24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2864" y="5720842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0.30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82268" y="561007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0.68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976D66-60F1-411F-A349-ED7DAA6670F2}"/>
              </a:ext>
            </a:extLst>
          </p:cNvPr>
          <p:cNvGrpSpPr/>
          <p:nvPr/>
        </p:nvGrpSpPr>
        <p:grpSpPr>
          <a:xfrm>
            <a:off x="457200" y="377278"/>
            <a:ext cx="8258960" cy="5356475"/>
            <a:chOff x="457200" y="377278"/>
            <a:chExt cx="8258960" cy="5356475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90AE34A-9990-4209-BCD6-32FE6AE3442C}"/>
                </a:ext>
              </a:extLst>
            </p:cNvPr>
            <p:cNvSpPr txBox="1"/>
            <p:nvPr/>
          </p:nvSpPr>
          <p:spPr>
            <a:xfrm>
              <a:off x="457200" y="377278"/>
              <a:ext cx="708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 </a:t>
              </a:r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</a:t>
              </a:r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자치구 별 카페 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feature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상관계수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23A0DE84-A09E-4513-AEC1-E304EBA81B20}"/>
                </a:ext>
              </a:extLst>
            </p:cNvPr>
            <p:cNvGrpSpPr/>
            <p:nvPr/>
          </p:nvGrpSpPr>
          <p:grpSpPr>
            <a:xfrm>
              <a:off x="4107117" y="1540774"/>
              <a:ext cx="4609043" cy="4192979"/>
              <a:chOff x="4107117" y="1540774"/>
              <a:chExt cx="4609043" cy="419297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7421B84-F2BA-48ED-87E3-739ECD9B2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160" y="4427770"/>
                <a:ext cx="4268104" cy="1305983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A29CF48-61DE-47A1-9A56-46066E478091}"/>
                  </a:ext>
                </a:extLst>
              </p:cNvPr>
              <p:cNvSpPr txBox="1"/>
              <p:nvPr/>
            </p:nvSpPr>
            <p:spPr>
              <a:xfrm>
                <a:off x="4107117" y="154077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&lt;G3&gt;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894660-A2E4-439C-A6C6-D22E39BAD6F4}"/>
                  </a:ext>
                </a:extLst>
              </p:cNvPr>
              <p:cNvSpPr txBox="1"/>
              <p:nvPr/>
            </p:nvSpPr>
            <p:spPr>
              <a:xfrm>
                <a:off x="4144160" y="405843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&lt;D4&gt;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2550009-652D-4E48-BD39-4CB53F6B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7117" y="1973215"/>
              <a:ext cx="4324350" cy="1504950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2474311" y="1260259"/>
            <a:ext cx="343868" cy="14728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D4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73472" y="3082400"/>
            <a:ext cx="343868" cy="14728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D4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473472" y="4914822"/>
            <a:ext cx="343868" cy="14728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ysClr val="windowText" lastClr="000000"/>
                </a:solidFill>
              </a:rPr>
              <a:t>D4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2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기대 효과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33600" y="1371600"/>
            <a:ext cx="393962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매매 가격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대중교통 접근성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</p:txBody>
      </p:sp>
      <p:sp>
        <p:nvSpPr>
          <p:cNvPr id="6" name="오른쪽 화살표 5"/>
          <p:cNvSpPr/>
          <p:nvPr/>
        </p:nvSpPr>
        <p:spPr>
          <a:xfrm rot="5400000">
            <a:off x="3642928" y="3184977"/>
            <a:ext cx="920963" cy="706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29827" y="4144867"/>
            <a:ext cx="5943600" cy="2047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가격 정책 별 입점 지역 제안 가능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카페를 통해 지역간 불균형 정도를 확인 가능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158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한계점 및 향후 개선 사항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90600" y="2782223"/>
            <a:ext cx="35779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400" y="1295400"/>
            <a:ext cx="7924800" cy="459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입점 위치를 결정하는 요인을 모두 고려하지 못함 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+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대학교의 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상가 개수 등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밀집도 등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지역 불균형을 야기할 수 있는 다른 요소들을 고려하지 못함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.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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주거여건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격차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재정 격차 등 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356870" indent="-285750"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 데이터에서 인구통계학적 특성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나이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성별 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을 반영하지 못함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유동인구에서 극단치로 높은 값을 보이는 송파구의 데이터를 제거한 후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유동인구와 카페 점포 수에 차이가 있는지 추가적인 분석이 필요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 latinLnBrk="0"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  <a:defRPr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서울의 특정 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(G3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의 비교를 통해 지역 간의 불균형을 분석하였으나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분석범위를 확장하여 현 모델이 다른 지역에서도 적용 가능한지 확인을 못하였으며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실질적인 불균형 해소방안을 제안하지 못함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46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후기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8EEEAF7-7BA3-4421-9F4C-AD2DAA4F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63919"/>
              </p:ext>
            </p:extLst>
          </p:nvPr>
        </p:nvGraphicFramePr>
        <p:xfrm>
          <a:off x="457200" y="1371600"/>
          <a:ext cx="8412684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19">
                  <a:extLst>
                    <a:ext uri="{9D8B030D-6E8A-4147-A177-3AD203B41FA5}">
                      <a16:colId xmlns:a16="http://schemas.microsoft.com/office/drawing/2014/main" val="783533037"/>
                    </a:ext>
                  </a:extLst>
                </a:gridCol>
                <a:gridCol w="7183865">
                  <a:extLst>
                    <a:ext uri="{9D8B030D-6E8A-4147-A177-3AD203B41FA5}">
                      <a16:colId xmlns:a16="http://schemas.microsoft.com/office/drawing/2014/main" val="417892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개발후기 및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느낀점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30180"/>
                  </a:ext>
                </a:extLst>
              </a:tr>
              <a:tr h="1076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강주영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120" indent="0" algn="l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실제 데이터를 통해 전 처리 및 시각화를 해보니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,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코드 실력이 따라와주지 않아 너무 힘들었습니다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다음 프로젝트에는 가능하면 비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/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전공자가 적절하게 섞여 프로젝트 할 수 있으면 좋겠습니다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86244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김민형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데이터로 하는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팀프로젝트는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처음이라서 많이 헤매기도 했고 논리적 설명이나 코딩부분에서 막혀서 힘들었던 경험도 종종 있었습니다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팀원분들이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프로젝트에 진심을 다해서 임해주셨기에 좋은 결말을 맺은 거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4157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정길종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과정 중 첫 과제를 좋은 분들과 함께 할 수 있어 좋았습니다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과제를 통해 배웠던 것을 복습하고 오류를 수정하는 과정에서 많은 공부가 되었습니다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6657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한유정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프로젝트를 처음 해볼 뿐만 아니라 코딩이나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서칭에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미숙하니깐 어려움이 많았습니다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같이 하는 조원분들께서 이해해주고 제 의견에도 많은 관심을 주셔서 좀 더 재미있게 프로젝트에 임할 수 있었던 것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다음 프로젝트 때에는 전공자와 비전공자가 함께 할 수 있었으면 좋겠습니다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3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5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6BE28-0A64-4F10-9631-B472E428E06B}"/>
              </a:ext>
            </a:extLst>
          </p:cNvPr>
          <p:cNvSpPr txBox="1"/>
          <p:nvPr/>
        </p:nvSpPr>
        <p:spPr>
          <a:xfrm>
            <a:off x="3695700" y="29718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20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7200" y="1143000"/>
            <a:ext cx="65532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빽다방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메가커피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스타벅스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폴바셋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자료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https://www.data.go.kr/data/15083033/fileData.do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소상공인시장진흥공단</a:t>
            </a: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)_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자료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면적당 거래 금액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http://rtdown.molit.go.kr/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국토교통부의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공개시스템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우리마을가게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상권분석서비스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상권배후지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추정유동인구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-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행정구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별 유동인구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https://www.data.go.kr/data/15076417/fileData.do</a:t>
            </a: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서울교통공사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노선별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지하철역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 역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http://data.seoul.go.kr/dataList/OA-15442/S/1/datasetView.do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서울교통공사 스마트정보처에서 제공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 버스정류소 위치정보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 정류장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http://data.seoul.go.kr/dataList/OA-15067/S/1/datasetView.do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도시교통실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보행친화기획관 교통정보과에서 제공</a:t>
            </a: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56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670984"/>
              </p:ext>
            </p:extLst>
          </p:nvPr>
        </p:nvGraphicFramePr>
        <p:xfrm>
          <a:off x="1143000" y="1766098"/>
          <a:ext cx="6529425" cy="44647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6025">
                  <a:extLst>
                    <a:ext uri="{9D8B030D-6E8A-4147-A177-3AD203B41FA5}">
                      <a16:colId xmlns:a16="http://schemas.microsoft.com/office/drawing/2014/main" val="2461518257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3244219873"/>
                    </a:ext>
                  </a:extLst>
                </a:gridCol>
              </a:tblGrid>
              <a:tr h="2524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Feature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61413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lng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5205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lat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95085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781"/>
                  </a:ext>
                </a:extLst>
              </a:tr>
              <a:tr h="412961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bus_cnt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반경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160m 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내에 있는 버스 정류장의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81830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Hub_Dist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카페로부터 지하철역까지의 거리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650243"/>
                  </a:ext>
                </a:extLst>
              </a:tr>
              <a:tr h="571138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cafe_cd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유형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encoding(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01508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pop_avg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 유동인구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2299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건축연도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0374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average_sizetrade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평균 거래금액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869139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gu_code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 지역별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encoding(D4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G3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91541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2000" y="1227638"/>
            <a:ext cx="574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[Feature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]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86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439CD1-B4C4-4650-AEC3-485C9AE1E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0" y="3527682"/>
            <a:ext cx="1857634" cy="1171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5DE01C-3DD7-4DF7-AAB4-D078556FA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56" y="1449154"/>
            <a:ext cx="1781424" cy="1428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6916C8-E8DF-4EFA-A29B-F7DF9F3DEE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7800"/>
            <a:ext cx="2232665" cy="1070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4B8EFB-906C-406D-B5D7-62B7FFEDC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21" y="1744965"/>
            <a:ext cx="1297977" cy="15069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A6E236-0972-4D9A-BBCE-8706CB890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446" y="2550500"/>
            <a:ext cx="2676899" cy="11907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D5B3A9F-65DD-495B-BDFE-F69046DD4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45" y="2579381"/>
            <a:ext cx="2667372" cy="6858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6FDA51C-77A7-45B6-8763-D1F70E6AF5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266" y="5005380"/>
            <a:ext cx="2362200" cy="11536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B1C9FE-FDC8-4026-B26E-3A3CC7148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098" y="4475141"/>
            <a:ext cx="2362199" cy="14312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CDB503B-B293-48D2-805C-B7CFCF0CD6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98" y="3457571"/>
            <a:ext cx="2527116" cy="143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01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6BE28-0A64-4F10-9631-B472E428E06B}"/>
              </a:ext>
            </a:extLst>
          </p:cNvPr>
          <p:cNvSpPr txBox="1"/>
          <p:nvPr/>
        </p:nvSpPr>
        <p:spPr>
          <a:xfrm>
            <a:off x="3276600" y="2590800"/>
            <a:ext cx="304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26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91A47D-A380-4648-A7E0-DCE344B34040}"/>
              </a:ext>
            </a:extLst>
          </p:cNvPr>
          <p:cNvSpPr txBox="1"/>
          <p:nvPr/>
        </p:nvSpPr>
        <p:spPr>
          <a:xfrm>
            <a:off x="2590800" y="142369"/>
            <a:ext cx="6408057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b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전처리 과정</a:t>
            </a:r>
            <a:b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3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kumimoji="0" lang="en-US" altLang="ko-KR" sz="2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Feature </a:t>
            </a:r>
            <a:r>
              <a:rPr kumimoji="0" lang="ko-KR" altLang="en-US" sz="2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 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en-US" altLang="ko-KR" sz="22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자치구 별 카페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한계점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 사항</a:t>
            </a: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개발후기 및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</a:p>
        </p:txBody>
      </p:sp>
      <p:pic>
        <p:nvPicPr>
          <p:cNvPr id="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id="{A6F65BE8-F3A9-4C7F-913C-86E289148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65" r="60833" b="-265"/>
          <a:stretch/>
        </p:blipFill>
        <p:spPr bwMode="auto">
          <a:xfrm>
            <a:off x="-24319" y="0"/>
            <a:ext cx="23622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083EAB-F6E2-4B91-9FCF-C5FBE55F55A1}"/>
              </a:ext>
            </a:extLst>
          </p:cNvPr>
          <p:cNvSpPr txBox="1"/>
          <p:nvPr/>
        </p:nvSpPr>
        <p:spPr>
          <a:xfrm>
            <a:off x="457200" y="1143000"/>
            <a:ext cx="83975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120">
              <a:lnSpc>
                <a:spcPct val="100000"/>
              </a:lnSpc>
              <a:tabLst>
                <a:tab pos="358775" algn="l"/>
              </a:tabLst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71120">
              <a:tabLst>
                <a:tab pos="358775" algn="l"/>
              </a:tabLst>
            </a:pP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58775" algn="l"/>
              </a:tabLst>
              <a:defRPr/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 </a:t>
            </a:r>
          </a:p>
          <a:p>
            <a:pPr marL="41402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“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서울은 돈 많으면 스타벅스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적으면 </a:t>
            </a:r>
            <a:r>
              <a:rPr lang="ko-KR" altLang="en-US" sz="2400" spc="15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빽다방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부자와 가난한 자 한 공간 있을 가능성 낮아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...” – </a:t>
            </a: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414020" indent="-34290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고가형과 저가형 카페를 통해 서울시 자치구 간 불균형을 볼 수 있을까</a:t>
            </a: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389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D2177-C2CD-4842-B5D9-D187C510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082" y="4312760"/>
            <a:ext cx="4467648" cy="21701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302E3FA-4BD8-400A-9A03-522B883A285A}"/>
              </a:ext>
            </a:extLst>
          </p:cNvPr>
          <p:cNvGrpSpPr/>
          <p:nvPr/>
        </p:nvGrpSpPr>
        <p:grpSpPr>
          <a:xfrm>
            <a:off x="289246" y="3792128"/>
            <a:ext cx="3916126" cy="2468115"/>
            <a:chOff x="289246" y="3792128"/>
            <a:chExt cx="3916126" cy="24681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E79A1D4-A42D-437C-8EFF-87AAD36E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912" y="4279043"/>
              <a:ext cx="2904088" cy="19812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78ECC70-CC66-4E49-AC26-37815042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246" y="3792128"/>
              <a:ext cx="3916126" cy="45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30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082" b="53144"/>
          <a:stretch/>
        </p:blipFill>
        <p:spPr>
          <a:xfrm>
            <a:off x="4472828" y="2603340"/>
            <a:ext cx="4176208" cy="14296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" r="11464" b="60135"/>
          <a:stretch/>
        </p:blipFill>
        <p:spPr>
          <a:xfrm>
            <a:off x="5239963" y="3048000"/>
            <a:ext cx="3675437" cy="1198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8654" b="54350"/>
          <a:stretch/>
        </p:blipFill>
        <p:spPr>
          <a:xfrm>
            <a:off x="4341101" y="3505200"/>
            <a:ext cx="4724294" cy="15192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49" y="2129998"/>
            <a:ext cx="3466502" cy="6154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b="70185"/>
          <a:stretch/>
        </p:blipFill>
        <p:spPr>
          <a:xfrm>
            <a:off x="914400" y="2120473"/>
            <a:ext cx="2645427" cy="702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383671" y="1176912"/>
            <a:ext cx="3635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서초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송파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4586793" y="1059608"/>
            <a:ext cx="33352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동북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강북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노원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도봉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성북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85" y="4229267"/>
            <a:ext cx="3426249" cy="1774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b="41232"/>
          <a:stretch/>
        </p:blipFill>
        <p:spPr>
          <a:xfrm>
            <a:off x="1022481" y="3014043"/>
            <a:ext cx="2429263" cy="903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3526" y="4186802"/>
            <a:ext cx="1839432" cy="19869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840" y="6173782"/>
            <a:ext cx="4784005" cy="3350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/>
          <a:srcRect r="48411" b="52490"/>
          <a:stretch/>
        </p:blipFill>
        <p:spPr>
          <a:xfrm>
            <a:off x="4288083" y="4645728"/>
            <a:ext cx="2743200" cy="8841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742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과정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495A1060-C011-4B72-B57E-28104ACD2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1253"/>
              </p:ext>
            </p:extLst>
          </p:nvPr>
        </p:nvGraphicFramePr>
        <p:xfrm>
          <a:off x="482601" y="1524544"/>
          <a:ext cx="8189247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30712394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553938128"/>
                    </a:ext>
                  </a:extLst>
                </a:gridCol>
                <a:gridCol w="2931447">
                  <a:extLst>
                    <a:ext uri="{9D8B030D-6E8A-4147-A177-3AD203B41FA5}">
                      <a16:colId xmlns:a16="http://schemas.microsoft.com/office/drawing/2014/main" val="639475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전처리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393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매매가격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면적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거래금액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거래금액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결측치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(D4:0,G3:1)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구별 평균치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8179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별 점포 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(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빽다방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메가커피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컴포스</a:t>
                      </a:r>
                      <a:endParaRPr lang="en-US" altLang="ko-KR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고가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스타벅스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커피빈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폴바셋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평균치 계산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52801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 별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 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네이버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API(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주소변환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034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지하철역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카페와 지하철역 간의 거리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0353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버스정류장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카페반경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160m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 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57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0A1AF4-2D99-4340-9D94-47EBE1FEB9EC}"/>
              </a:ext>
            </a:extLst>
          </p:cNvPr>
          <p:cNvSpPr txBox="1"/>
          <p:nvPr/>
        </p:nvSpPr>
        <p:spPr>
          <a:xfrm>
            <a:off x="5943600" y="58500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(2018~2020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기준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68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124B4-803C-46DA-B697-25A8291E734B}"/>
              </a:ext>
            </a:extLst>
          </p:cNvPr>
          <p:cNvSpPr/>
          <p:nvPr/>
        </p:nvSpPr>
        <p:spPr>
          <a:xfrm>
            <a:off x="545432" y="1426204"/>
            <a:ext cx="5410200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 (input)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B5C8-3D0B-424A-B30A-CA3EA8ED209C}"/>
              </a:ext>
            </a:extLst>
          </p:cNvPr>
          <p:cNvSpPr/>
          <p:nvPr/>
        </p:nvSpPr>
        <p:spPr>
          <a:xfrm>
            <a:off x="6477000" y="1426204"/>
            <a:ext cx="2235319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Target Variable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03F3D07-5B4E-4759-83CF-1675FE417B53}"/>
              </a:ext>
            </a:extLst>
          </p:cNvPr>
          <p:cNvSpPr/>
          <p:nvPr/>
        </p:nvSpPr>
        <p:spPr>
          <a:xfrm>
            <a:off x="545431" y="2802463"/>
            <a:ext cx="5410200" cy="2362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면적 당 거래금액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별 점포 수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 별 총 유동인구 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카페와 지하철역 간의 거리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반경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 개수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3E6F26-568B-4C3A-833E-CD36C8EAB22A}"/>
              </a:ext>
            </a:extLst>
          </p:cNvPr>
          <p:cNvSpPr/>
          <p:nvPr/>
        </p:nvSpPr>
        <p:spPr>
          <a:xfrm>
            <a:off x="6553200" y="2854020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 카페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E1F50-66AE-494D-8E96-C72933C42B87}"/>
              </a:ext>
            </a:extLst>
          </p:cNvPr>
          <p:cNvSpPr txBox="1"/>
          <p:nvPr/>
        </p:nvSpPr>
        <p:spPr>
          <a:xfrm>
            <a:off x="838200" y="2345263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D4, G3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6600C-0E80-47D1-9F6E-A038901CB0D5}"/>
              </a:ext>
            </a:extLst>
          </p:cNvPr>
          <p:cNvSpPr txBox="1"/>
          <p:nvPr/>
        </p:nvSpPr>
        <p:spPr>
          <a:xfrm>
            <a:off x="838200" y="545432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도시재생활성화 지역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83592F9-D8D0-44AD-816A-1D22777A9B10}"/>
              </a:ext>
            </a:extLst>
          </p:cNvPr>
          <p:cNvSpPr/>
          <p:nvPr/>
        </p:nvSpPr>
        <p:spPr>
          <a:xfrm>
            <a:off x="5524169" y="3759492"/>
            <a:ext cx="10668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AB4084B-BB0C-4871-A188-CB09417B1F7B}"/>
              </a:ext>
            </a:extLst>
          </p:cNvPr>
          <p:cNvSpPr/>
          <p:nvPr/>
        </p:nvSpPr>
        <p:spPr>
          <a:xfrm>
            <a:off x="6590969" y="4284883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</a:t>
            </a:r>
          </a:p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13842" y="3840173"/>
            <a:ext cx="4134358" cy="3398827"/>
            <a:chOff x="1524000" y="1776412"/>
            <a:chExt cx="5553075" cy="47815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6A461A0-04DC-47C5-8238-2F4700D26F88}"/>
                </a:ext>
              </a:extLst>
            </p:cNvPr>
            <p:cNvGrpSpPr/>
            <p:nvPr/>
          </p:nvGrpSpPr>
          <p:grpSpPr>
            <a:xfrm>
              <a:off x="1524000" y="1776412"/>
              <a:ext cx="5553075" cy="4781550"/>
              <a:chOff x="1676400" y="1981200"/>
              <a:chExt cx="5553075" cy="47815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9766C78-2027-45E6-8BF6-3AE92A92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400" y="1981200"/>
                <a:ext cx="5553075" cy="47815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C8237C-4615-45C9-A3EA-ACEEFD535055}"/>
                  </a:ext>
                </a:extLst>
              </p:cNvPr>
              <p:cNvSpPr txBox="1"/>
              <p:nvPr/>
            </p:nvSpPr>
            <p:spPr>
              <a:xfrm>
                <a:off x="3429000" y="5141025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D4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00DF87-AFCF-467D-B35F-A7F7DDBFBA9E}"/>
                  </a:ext>
                </a:extLst>
              </p:cNvPr>
              <p:cNvSpPr txBox="1"/>
              <p:nvPr/>
            </p:nvSpPr>
            <p:spPr>
              <a:xfrm>
                <a:off x="5791200" y="5139787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G3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959754-7395-493D-9CB6-CEED86D4ADD2}"/>
                  </a:ext>
                </a:extLst>
              </p:cNvPr>
              <p:cNvSpPr txBox="1"/>
              <p:nvPr/>
            </p:nvSpPr>
            <p:spPr>
              <a:xfrm>
                <a:off x="3124200" y="2338388"/>
                <a:ext cx="1994828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저가형 카페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3B28D3-FAF3-4F69-A394-AD0E1F1C8323}"/>
                  </a:ext>
                </a:extLst>
              </p:cNvPr>
              <p:cNvSpPr txBox="1"/>
              <p:nvPr/>
            </p:nvSpPr>
            <p:spPr>
              <a:xfrm>
                <a:off x="3124200" y="2545463"/>
                <a:ext cx="1714851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고가형 카페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804060" y="2191681"/>
              <a:ext cx="3825340" cy="2636632"/>
              <a:chOff x="2804060" y="2191681"/>
              <a:chExt cx="3825340" cy="26366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80406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65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33800" y="4446046"/>
                <a:ext cx="5667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94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0540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72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43600" y="2191681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990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124200" y="3962400"/>
                <a:ext cx="495300" cy="409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386909" y="1194254"/>
            <a:ext cx="2499530" cy="2437939"/>
            <a:chOff x="3596470" y="5486400"/>
            <a:chExt cx="2499530" cy="243793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39E9D07-9105-4307-8FD3-C70FC453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09" t="17391" r="28350" b="2898"/>
            <a:stretch/>
          </p:blipFill>
          <p:spPr>
            <a:xfrm>
              <a:off x="3657600" y="5486400"/>
              <a:ext cx="2438400" cy="1981200"/>
            </a:xfrm>
            <a:prstGeom prst="rect">
              <a:avLst/>
            </a:prstGeom>
          </p:spPr>
        </p:pic>
        <p:sp>
          <p:nvSpPr>
            <p:cNvPr id="31" name="내용 개체 틀 2">
              <a:extLst>
                <a:ext uri="{FF2B5EF4-FFF2-40B4-BE49-F238E27FC236}">
                  <a16:creationId xmlns:a16="http://schemas.microsoft.com/office/drawing/2014/main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3596470" y="7539618"/>
              <a:ext cx="2499530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저가형 카페 분포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935838" y="3934346"/>
            <a:ext cx="3613774" cy="2254936"/>
            <a:chOff x="6762096" y="1752600"/>
            <a:chExt cx="4686300" cy="292417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3304B12-A3CB-4577-8B67-33A343DD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096" y="1752600"/>
              <a:ext cx="4686300" cy="29241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BB0983-9724-4FC5-BA41-D5FC58F68E8F}"/>
                </a:ext>
              </a:extLst>
            </p:cNvPr>
            <p:cNvSpPr txBox="1"/>
            <p:nvPr/>
          </p:nvSpPr>
          <p:spPr>
            <a:xfrm>
              <a:off x="8623300" y="3572339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G3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7A5E4A-C902-4DCE-AD69-FE7D057C7C8D}"/>
                </a:ext>
              </a:extLst>
            </p:cNvPr>
            <p:cNvSpPr txBox="1"/>
            <p:nvPr/>
          </p:nvSpPr>
          <p:spPr>
            <a:xfrm>
              <a:off x="8648700" y="2055028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D4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DC03BD6-83A4-4B22-A1E2-3143FCC31B91}"/>
                </a:ext>
              </a:extLst>
            </p:cNvPr>
            <p:cNvSpPr/>
            <p:nvPr/>
          </p:nvSpPr>
          <p:spPr>
            <a:xfrm>
              <a:off x="10385738" y="1917273"/>
              <a:ext cx="97103" cy="8754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8CA445-9038-48C5-B2B4-984E27A963D9}"/>
                </a:ext>
              </a:extLst>
            </p:cNvPr>
            <p:cNvSpPr txBox="1"/>
            <p:nvPr/>
          </p:nvSpPr>
          <p:spPr>
            <a:xfrm>
              <a:off x="10466392" y="1824196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고가형 카페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E3F168-DAB7-4413-8EA9-D55D959082B3}"/>
                </a:ext>
              </a:extLst>
            </p:cNvPr>
            <p:cNvSpPr/>
            <p:nvPr/>
          </p:nvSpPr>
          <p:spPr>
            <a:xfrm>
              <a:off x="10385738" y="2180997"/>
              <a:ext cx="97103" cy="875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A152F-6210-4E52-A69E-C2BD3AF0CC0F}"/>
                </a:ext>
              </a:extLst>
            </p:cNvPr>
            <p:cNvSpPr txBox="1"/>
            <p:nvPr/>
          </p:nvSpPr>
          <p:spPr>
            <a:xfrm>
              <a:off x="10466393" y="2147987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저가형 카페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39256" y="1110745"/>
            <a:ext cx="2756705" cy="2554727"/>
            <a:chOff x="6762096" y="5473700"/>
            <a:chExt cx="2756705" cy="255472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66C2797-6C2A-40CA-BB53-C75640F54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352" t="12413" r="28414" b="-2357"/>
            <a:stretch/>
          </p:blipFill>
          <p:spPr>
            <a:xfrm>
              <a:off x="6762096" y="5473700"/>
              <a:ext cx="2756705" cy="2208567"/>
            </a:xfrm>
            <a:prstGeom prst="rect">
              <a:avLst/>
            </a:prstGeom>
          </p:spPr>
        </p:pic>
        <p:sp>
          <p:nvSpPr>
            <p:cNvPr id="39" name="내용 개체 틀 2">
              <a:extLst>
                <a:ext uri="{FF2B5EF4-FFF2-40B4-BE49-F238E27FC236}">
                  <a16:creationId xmlns:a16="http://schemas.microsoft.com/office/drawing/2014/main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6762096" y="7643706"/>
              <a:ext cx="2756705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500" kern="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고가형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카페 분포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56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23F9C4-76E1-4D6A-BF0D-A52AA4BB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72" y="1572127"/>
            <a:ext cx="4852128" cy="3620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AD57EE-B2E7-42D4-A5F0-44F29F40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1847219"/>
            <a:ext cx="3810728" cy="33452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9A9B2E-EC7E-4D55-A7CC-81F5C529FE6F}"/>
              </a:ext>
            </a:extLst>
          </p:cNvPr>
          <p:cNvSpPr txBox="1"/>
          <p:nvPr/>
        </p:nvSpPr>
        <p:spPr>
          <a:xfrm>
            <a:off x="1693333" y="5520757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브랜드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833A4-80D1-4C42-9255-670D0A2BD7B3}"/>
              </a:ext>
            </a:extLst>
          </p:cNvPr>
          <p:cNvSpPr txBox="1"/>
          <p:nvPr/>
        </p:nvSpPr>
        <p:spPr>
          <a:xfrm>
            <a:off x="6327692" y="5520757"/>
            <a:ext cx="159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83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4876800" y="3837169"/>
            <a:ext cx="3300947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/>
            <a:endParaRPr lang="en-US" altLang="ko-KR" sz="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면적당 아파트 거래 금액과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5291436" y="5182923"/>
            <a:ext cx="2613689" cy="807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Encoding -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D4  -0 ,     G3-1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  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- 0,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4BAF08-7FC6-4CF9-A5DA-5CED9385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2" y="3429000"/>
            <a:ext cx="3953448" cy="3186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0C18D3-A17E-43D7-A9D0-1BD263DB7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69818"/>
            <a:ext cx="7696200" cy="438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8F1D6F-8295-47E1-9D94-9544D8B26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7" y="1676400"/>
            <a:ext cx="8601075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A379F2-22C7-495F-9412-A7A9277ECCDF}"/>
              </a:ext>
            </a:extLst>
          </p:cNvPr>
          <p:cNvSpPr txBox="1"/>
          <p:nvPr/>
        </p:nvSpPr>
        <p:spPr>
          <a:xfrm>
            <a:off x="1447800" y="64807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&lt;Pearson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30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</TotalTime>
  <Words>2825</Words>
  <Application>Microsoft Office PowerPoint</Application>
  <PresentationFormat>화면 슬라이드 쇼(4:3)</PresentationFormat>
  <Paragraphs>413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배달의민족 주아</vt:lpstr>
      <vt:lpstr>Calibri</vt:lpstr>
      <vt:lpstr>Wingdings</vt:lpstr>
      <vt:lpstr>맑은 고딕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admin</cp:lastModifiedBy>
  <cp:revision>359</cp:revision>
  <dcterms:created xsi:type="dcterms:W3CDTF">2021-07-15T02:23:28Z</dcterms:created>
  <dcterms:modified xsi:type="dcterms:W3CDTF">2021-07-19T06:43:03Z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2021-07-15T00:00:00Z</vt:filetime>
  </property>
</Properties>
</file>